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14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6" r:id="rId9"/>
    <p:sldId id="264" r:id="rId10"/>
    <p:sldId id="265" r:id="rId11"/>
    <p:sldId id="263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964DC-3DA0-4F83-99DF-E4EE9C454023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42468-A4E3-449D-88A3-2C7923E7E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6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1/3</a:t>
            </a:r>
            <a:r>
              <a:rPr lang="en-US" baseline="30000" dirty="0"/>
              <a:t>rd</a:t>
            </a:r>
            <a:r>
              <a:rPr lang="en-US" dirty="0"/>
              <a:t> of a year before explosion, according to </a:t>
            </a:r>
            <a:r>
              <a:rPr lang="en-US" dirty="0" err="1"/>
              <a:t>Olek</a:t>
            </a:r>
            <a:r>
              <a:rPr lang="en-US" dirty="0"/>
              <a:t>. CSM may be ejected by star in early outbursts.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442468-A4E3-449D-88A3-2C7923E7E9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315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Silicon to Iron fusion requires &lt; 1 day to complete. This process, particularly the supernova itself, is responsible for generating many elements heavier than iron, including gold.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442468-A4E3-449D-88A3-2C7923E7E9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197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RSGs should experience this, meaning most supernovae should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442468-A4E3-449D-88A3-2C7923E7E9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75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answer is that we don’t know. It could be one, none, or some combination of </a:t>
            </a:r>
            <a:r>
              <a:rPr lang="en-US" dirty="0" err="1"/>
              <a:t>te</a:t>
            </a:r>
            <a:r>
              <a:rPr lang="en-US" dirty="0"/>
              <a:t> proposed </a:t>
            </a:r>
            <a:r>
              <a:rPr lang="en-US" dirty="0" err="1"/>
              <a:t>processes.The</a:t>
            </a:r>
            <a:r>
              <a:rPr lang="en-US" dirty="0"/>
              <a:t> wave-heating hypothesis appears to support what we see, but it predicts that most supernova created by large stars should show these pre-SN outbursts.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442468-A4E3-449D-88A3-2C7923E7E9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843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can’t see pre-explosion outbursts with our naked eye, because they’re too dim. But with aperture photometry, we don’t need to look at with our eyes.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442468-A4E3-449D-88A3-2C7923E7E9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64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answer is that I still don’t know. There are a number of ways for a false positive to appear while performing this photometry.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442468-A4E3-449D-88A3-2C7923E7E9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83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9955-B28B-4F8B-9B33-E962BD5DF5C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6E66-8090-4A9A-A429-ED4B73A6E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433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9955-B28B-4F8B-9B33-E962BD5DF5C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6E66-8090-4A9A-A429-ED4B73A6E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28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9955-B28B-4F8B-9B33-E962BD5DF5C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6E66-8090-4A9A-A429-ED4B73A6E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359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9955-B28B-4F8B-9B33-E962BD5DF5C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6E66-8090-4A9A-A429-ED4B73A6E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0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9955-B28B-4F8B-9B33-E962BD5DF5C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6E66-8090-4A9A-A429-ED4B73A6E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765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9955-B28B-4F8B-9B33-E962BD5DF5C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6E66-8090-4A9A-A429-ED4B73A6E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0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9955-B28B-4F8B-9B33-E962BD5DF5C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6E66-8090-4A9A-A429-ED4B73A6E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007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9955-B28B-4F8B-9B33-E962BD5DF5C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6E66-8090-4A9A-A429-ED4B73A6E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6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9955-B28B-4F8B-9B33-E962BD5DF5C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6E66-8090-4A9A-A429-ED4B73A6E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9955-B28B-4F8B-9B33-E962BD5DF5C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6E66-8090-4A9A-A429-ED4B73A6E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0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9955-B28B-4F8B-9B33-E962BD5DF5C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66E66-8090-4A9A-A429-ED4B73A6E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94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89955-B28B-4F8B-9B33-E962BD5DF5C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66E66-8090-4A9A-A429-ED4B73A6E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212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sa.gov/audience/forstudents/9-12/features/stellar_evol_feat_912.html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9A50E-4CAB-4331-96E0-1CCE747298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Looking for Pre-Supernova</a:t>
            </a:r>
            <a:br>
              <a:rPr lang="en-US" dirty="0"/>
            </a:br>
            <a:r>
              <a:rPr lang="en-US" dirty="0"/>
              <a:t>Outbursts in the DLT40 Survey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4460A2-A8D0-49B7-8C1B-015C868483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Steven Zhou-Wright</a:t>
            </a:r>
          </a:p>
          <a:p>
            <a:r>
              <a:rPr lang="en-US" dirty="0"/>
              <a:t>Mentored by David Sand at Steward Observatory</a:t>
            </a:r>
          </a:p>
          <a:p>
            <a:r>
              <a:rPr lang="en-US" dirty="0"/>
              <a:t>Arizona Space Grant Symposium April 12</a:t>
            </a:r>
            <a:r>
              <a:rPr lang="en-US" baseline="30000" dirty="0"/>
              <a:t>th</a:t>
            </a:r>
            <a:r>
              <a:rPr lang="en-US" dirty="0"/>
              <a:t> 2019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6AF10E-B855-4603-B906-44D41FC69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036" y="5257800"/>
            <a:ext cx="1444877" cy="12314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2F0B87F-C2BB-4AE5-93D3-A1F8E08F39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0" y="5218172"/>
            <a:ext cx="768163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71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1F7AD-233E-4183-8651-C68FEFBF7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with Python Photometry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2AD28-8588-49E1-BEBB-454C52FF3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308"/>
          </a:xfrm>
        </p:spPr>
        <p:txBody>
          <a:bodyPr/>
          <a:lstStyle/>
          <a:p>
            <a:r>
              <a:rPr lang="en-US" dirty="0"/>
              <a:t>Cosmic rays, which have to be removed from the image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C18090B-B15B-4F58-97DC-038942F01909}"/>
              </a:ext>
            </a:extLst>
          </p:cNvPr>
          <p:cNvSpPr txBox="1">
            <a:spLocks/>
          </p:cNvSpPr>
          <p:nvPr/>
        </p:nvSpPr>
        <p:spPr>
          <a:xfrm>
            <a:off x="838200" y="4363622"/>
            <a:ext cx="10515600" cy="477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Persistence which has to be ignored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32A402-3D33-47E7-85A9-CCE042A997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177" y="4905376"/>
            <a:ext cx="5642822" cy="1861428"/>
          </a:xfrm>
          <a:prstGeom prst="rect">
            <a:avLst/>
          </a:prstGeom>
        </p:spPr>
      </p:pic>
      <p:pic>
        <p:nvPicPr>
          <p:cNvPr id="8" name="Picture 7" descr="A picture containing tree, outdoor, building, person&#10;&#10;Description automatically generated">
            <a:extLst>
              <a:ext uri="{FF2B5EF4-FFF2-40B4-BE49-F238E27FC236}">
                <a16:creationId xmlns:a16="http://schemas.microsoft.com/office/drawing/2014/main" id="{B9A0047C-7CE3-445C-A57B-86AE8AD623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176" y="2437869"/>
            <a:ext cx="5642823" cy="18613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9AD6EC1-7582-4160-9C4A-B30E1F5409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99721" y="6075082"/>
            <a:ext cx="421216" cy="7187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A5B2AE9-0C59-49D8-8434-88E19B099E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62" y="6174665"/>
            <a:ext cx="609601" cy="5195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29588A5-052A-40DA-8474-A4AE289D39F4}"/>
              </a:ext>
            </a:extLst>
          </p:cNvPr>
          <p:cNvSpPr txBox="1"/>
          <p:nvPr/>
        </p:nvSpPr>
        <p:spPr>
          <a:xfrm>
            <a:off x="6925734" y="6492875"/>
            <a:ext cx="19443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Image Credits: </a:t>
            </a:r>
            <a:r>
              <a:rPr lang="en-US" sz="1200" i="1" dirty="0"/>
              <a:t>DLT40 Survey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28333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CEBB1-7A3F-4CC2-9B87-3D7801CFF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4250" y="227805"/>
            <a:ext cx="5143500" cy="1325563"/>
          </a:xfrm>
        </p:spPr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B6427-4906-415A-AF5A-568952395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1778000"/>
            <a:ext cx="99631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Thank you to David Sand and Sam Wyatt for mentoring and indispensable aid over the course of the project. I would also like to thank the Arizona Space Grant Program and the peer mentors.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Thank you to NASA and Steward Observatory, without which I would not be pursuing astronomical research.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C981BC-6D9A-45DF-8433-173A507BA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036" y="5257800"/>
            <a:ext cx="1444877" cy="12314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AE05A00-E018-4317-BB3A-BF0868B346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0" y="5218172"/>
            <a:ext cx="768163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291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6516-7255-4A4D-8D6A-D493A070F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2203" y="2766218"/>
            <a:ext cx="3607594" cy="1325563"/>
          </a:xfrm>
        </p:spPr>
        <p:txBody>
          <a:bodyPr>
            <a:noAutofit/>
          </a:bodyPr>
          <a:lstStyle/>
          <a:p>
            <a:r>
              <a:rPr lang="en-US" sz="54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36839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445DC-29BC-4B78-B0C2-994757585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a Pre-Supernova Outburst?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32885-487D-49DA-9EBF-E537F5F52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5200" cy="4351338"/>
          </a:xfrm>
        </p:spPr>
        <p:txBody>
          <a:bodyPr/>
          <a:lstStyle/>
          <a:p>
            <a:r>
              <a:rPr lang="en-US" dirty="0"/>
              <a:t>Sudden flare of light preceding the supernovae</a:t>
            </a:r>
          </a:p>
          <a:p>
            <a:r>
              <a:rPr lang="en-US" dirty="0"/>
              <a:t>Possible causes include sudden brightness increase at surface of star or star mass hitting gas and dust floating around star (circumstellar medium)</a:t>
            </a:r>
          </a:p>
        </p:txBody>
      </p:sp>
      <p:pic>
        <p:nvPicPr>
          <p:cNvPr id="5" name="Picture 4" descr="A picture containing furniture, rug&#10;&#10;Description automatically generated">
            <a:extLst>
              <a:ext uri="{FF2B5EF4-FFF2-40B4-BE49-F238E27FC236}">
                <a16:creationId xmlns:a16="http://schemas.microsoft.com/office/drawing/2014/main" id="{EBE79EFB-7F6C-43A9-AC69-BEF2C512C3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63" y="3564467"/>
            <a:ext cx="10830673" cy="245122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109F8A0-20EB-47D6-BDF8-9B8A89225651}"/>
              </a:ext>
            </a:extLst>
          </p:cNvPr>
          <p:cNvSpPr txBox="1"/>
          <p:nvPr/>
        </p:nvSpPr>
        <p:spPr>
          <a:xfrm>
            <a:off x="680663" y="6034901"/>
            <a:ext cx="100804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Image Credit: </a:t>
            </a:r>
            <a:r>
              <a:rPr lang="en-US" sz="1200" i="1" dirty="0" err="1"/>
              <a:t>Ofek</a:t>
            </a:r>
            <a:r>
              <a:rPr lang="en-US" sz="1200" i="1" dirty="0"/>
              <a:t>, E., et al (2014). “Precursors prior to Type </a:t>
            </a:r>
            <a:r>
              <a:rPr lang="en-US" sz="1200" i="1" dirty="0" err="1"/>
              <a:t>IIn</a:t>
            </a:r>
            <a:r>
              <a:rPr lang="en-US" sz="1200" i="1" dirty="0"/>
              <a:t> supernova explosions are common: precursor rates, properties, and correlations”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9CA5BB-A26B-472A-B253-9ED7FA1C54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62" y="6174665"/>
            <a:ext cx="609601" cy="51957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7D6A670-0C70-4683-8034-B7B735A3D5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99721" y="6075082"/>
            <a:ext cx="421216" cy="71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232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0682-78CB-468B-8506-C3AEDECB7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care? Massive Star Death!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8F139-15EE-4EB2-B961-B1968CB21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 stages of stellar evolution: what is happening inside the star? </a:t>
            </a:r>
          </a:p>
          <a:p>
            <a:r>
              <a:rPr lang="en-US" dirty="0"/>
              <a:t>How do massive stars spend their final years? </a:t>
            </a:r>
          </a:p>
          <a:p>
            <a:r>
              <a:rPr lang="en-US" dirty="0"/>
              <a:t>What exactly are the mechanisms of a supernova explosion?</a:t>
            </a:r>
          </a:p>
          <a:p>
            <a:endParaRPr lang="en-US" dirty="0"/>
          </a:p>
        </p:txBody>
      </p:sp>
      <p:pic>
        <p:nvPicPr>
          <p:cNvPr id="5" name="Picture 4" descr="A picture containing object&#10;&#10;Description automatically generated">
            <a:extLst>
              <a:ext uri="{FF2B5EF4-FFF2-40B4-BE49-F238E27FC236}">
                <a16:creationId xmlns:a16="http://schemas.microsoft.com/office/drawing/2014/main" id="{CB47C09F-739D-4BB8-8CA6-5B3E30539C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168" y="3429000"/>
            <a:ext cx="6665664" cy="28829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DA4478E-5695-4A7C-82B1-7A99ACB0674B}"/>
              </a:ext>
            </a:extLst>
          </p:cNvPr>
          <p:cNvSpPr txBox="1"/>
          <p:nvPr/>
        </p:nvSpPr>
        <p:spPr>
          <a:xfrm>
            <a:off x="2504824" y="6354375"/>
            <a:ext cx="7182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Image Credit: </a:t>
            </a:r>
            <a:r>
              <a:rPr lang="en-US" sz="1200" i="1" dirty="0"/>
              <a:t>NASA from </a:t>
            </a:r>
            <a:r>
              <a:rPr lang="en-US" sz="1200" dirty="0">
                <a:hlinkClick r:id="rId3"/>
              </a:rPr>
              <a:t>https://www.nasa.gov/audience/forstudents/9-12/features/stellar_evol_feat_912.html</a:t>
            </a:r>
            <a:endParaRPr lang="en-US" sz="1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278F0B-41BB-487C-8F2B-623EC342CA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99721" y="6075082"/>
            <a:ext cx="421216" cy="7187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44A35D-D85B-4CA0-B06D-D3BB576EA9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62" y="6174665"/>
            <a:ext cx="609601" cy="51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516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EAA3B-497F-4BA9-BA8E-E516E2014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Potential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3A2D3-7738-4E40-B2C4-18CB3AC25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Better understanding of circumstellar medium</a:t>
            </a:r>
          </a:p>
          <a:p>
            <a:r>
              <a:rPr lang="en-US" dirty="0"/>
              <a:t>Possible prediction of supernovae</a:t>
            </a:r>
          </a:p>
          <a:p>
            <a:r>
              <a:rPr lang="en-US" dirty="0"/>
              <a:t>Better classification of supernovae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5544EB-69A6-4653-8AE2-45297A307D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9721" y="6075082"/>
            <a:ext cx="421216" cy="7187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D22F90F-65CD-405B-8771-91247B20FC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62" y="6174665"/>
            <a:ext cx="609601" cy="51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106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0C65A-8C8C-456C-8B84-E3D24DB36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Stellar Death: The Simplified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98107-7C16-4507-8104-A109E1017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1766358"/>
            <a:ext cx="5156200" cy="41433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Stars that are big enough fuse Hydrogen to Helium, Helium to Carbon,  and so on until fusing Silicon to Iron. </a:t>
            </a:r>
          </a:p>
          <a:p>
            <a:r>
              <a:rPr lang="en-US" dirty="0"/>
              <a:t>Silicon to Iron fusion generates less energy than it requires, so the star collapses into itself. This causes the supernova.</a:t>
            </a:r>
          </a:p>
          <a:p>
            <a:r>
              <a:rPr lang="en-US" dirty="0"/>
              <a:t>Does not explain the pre-supernova outbursts.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4F2CEA-1C67-49F1-AF98-6E7B593E1C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933" y="1632616"/>
            <a:ext cx="5088467" cy="4410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7B14BB-0CB8-41E6-B0F6-1C114467FE0D}"/>
              </a:ext>
            </a:extLst>
          </p:cNvPr>
          <p:cNvSpPr txBox="1"/>
          <p:nvPr/>
        </p:nvSpPr>
        <p:spPr>
          <a:xfrm>
            <a:off x="905933" y="6197600"/>
            <a:ext cx="43603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0EFBA3-27EC-4A59-AEC6-DA0D0924CEDC}"/>
              </a:ext>
            </a:extLst>
          </p:cNvPr>
          <p:cNvSpPr txBox="1"/>
          <p:nvPr/>
        </p:nvSpPr>
        <p:spPr>
          <a:xfrm>
            <a:off x="1380312" y="5843537"/>
            <a:ext cx="34115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Image Credit: </a:t>
            </a:r>
            <a:r>
              <a:rPr lang="en-US" sz="1200" i="1" dirty="0"/>
              <a:t> Penn State Astronomy &amp; Astrophysics</a:t>
            </a:r>
            <a:endParaRPr lang="en-US" sz="1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55D583-9E25-48CC-B3AB-149D51F0FC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99721" y="6075082"/>
            <a:ext cx="421216" cy="7187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8A90219-E44B-428A-8CCC-F0AB27E865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62" y="6174665"/>
            <a:ext cx="609601" cy="51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173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E5257-4C15-4F12-9EED-66F646EEB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Stellar Death: Wave Heating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EB23D-7D1B-4BFD-8D51-3DE9B7D6D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47267" cy="4351338"/>
          </a:xfrm>
        </p:spPr>
        <p:txBody>
          <a:bodyPr>
            <a:normAutofit/>
          </a:bodyPr>
          <a:lstStyle/>
          <a:p>
            <a:r>
              <a:rPr lang="en-US" dirty="0"/>
              <a:t>Convection of hot core material generates acoustic waves </a:t>
            </a:r>
          </a:p>
          <a:p>
            <a:r>
              <a:rPr lang="en-US" dirty="0"/>
              <a:t>Waves can’t propagate all the way through hydrogen, and dissipate into heat</a:t>
            </a:r>
          </a:p>
          <a:p>
            <a:r>
              <a:rPr lang="en-US" dirty="0"/>
              <a:t>Heated hydrogen puffs up and ejects mass</a:t>
            </a:r>
          </a:p>
          <a:p>
            <a:r>
              <a:rPr lang="en-US" dirty="0"/>
              <a:t>Most massive stars should experience this.</a:t>
            </a:r>
          </a:p>
        </p:txBody>
      </p:sp>
      <p:pic>
        <p:nvPicPr>
          <p:cNvPr id="5" name="Picture 4" descr="A picture containing device&#10;&#10;Description automatically generated">
            <a:extLst>
              <a:ext uri="{FF2B5EF4-FFF2-40B4-BE49-F238E27FC236}">
                <a16:creationId xmlns:a16="http://schemas.microsoft.com/office/drawing/2014/main" id="{D3C85718-9F6A-4BF2-B3C5-09A72BD40F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941" y="1397103"/>
            <a:ext cx="4329859" cy="43032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3B555B-CD55-4073-8799-666612A702C2}"/>
              </a:ext>
            </a:extLst>
          </p:cNvPr>
          <p:cNvSpPr txBox="1"/>
          <p:nvPr/>
        </p:nvSpPr>
        <p:spPr>
          <a:xfrm>
            <a:off x="7393936" y="5926666"/>
            <a:ext cx="3589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Image Credit: </a:t>
            </a:r>
            <a:r>
              <a:rPr lang="en-US" sz="1200" i="1" dirty="0"/>
              <a:t>Fuller, J. (2017). “Pre-Supernova Outbursts via Wave Heating in Massive</a:t>
            </a:r>
          </a:p>
          <a:p>
            <a:r>
              <a:rPr lang="en-US" sz="1200" i="1" dirty="0"/>
              <a:t>Stars I: Red </a:t>
            </a:r>
            <a:r>
              <a:rPr lang="en-US" sz="1200" i="1" dirty="0" err="1"/>
              <a:t>Supergiants</a:t>
            </a:r>
            <a:r>
              <a:rPr lang="en-US" sz="1200" i="1" dirty="0"/>
              <a:t>”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599E6C-8069-4D8B-A080-226C0D1888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99721" y="6075082"/>
            <a:ext cx="421216" cy="7187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7D4EEEB-CBB7-4C21-A799-FAFCAED824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62" y="6174665"/>
            <a:ext cx="609601" cy="51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311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B7671-6272-4061-BBF4-500A8813C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Stellar Death: Other 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354CD-6C60-40AD-94C5-A7F47394A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Convection fluctuations in shell-fusion</a:t>
            </a:r>
          </a:p>
          <a:p>
            <a:r>
              <a:rPr lang="en-US" dirty="0"/>
              <a:t>Magnetic field emission because of core dynamo</a:t>
            </a:r>
          </a:p>
          <a:p>
            <a:r>
              <a:rPr lang="en-US" dirty="0"/>
              <a:t>Early silicon to iron fusion in parts of the star </a:t>
            </a:r>
          </a:p>
          <a:p>
            <a:r>
              <a:rPr lang="en-US" dirty="0"/>
              <a:t>Neutrino emission leading to mass loss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178215B-0141-4D21-8A41-18E3A2F3EEA1}"/>
              </a:ext>
            </a:extLst>
          </p:cNvPr>
          <p:cNvSpPr txBox="1">
            <a:spLocks/>
          </p:cNvSpPr>
          <p:nvPr/>
        </p:nvSpPr>
        <p:spPr>
          <a:xfrm>
            <a:off x="838200" y="428519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Which one is it?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69E0C8-D1CA-4C6A-9A9C-B23A9FF67F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9721" y="6075082"/>
            <a:ext cx="421216" cy="71874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CDC71B0-3699-45BE-B6DC-832AB4374D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62" y="6174665"/>
            <a:ext cx="609601" cy="51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718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F6F74-EADB-4709-AA2F-564A8ED8F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DLT40 and the Search for Pre-SN Outbursts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6EBA1-7CEF-4F7C-874C-0E035BDCE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Distance Less Than 40 (megaparsecs) survey is dedicated to finding supernovae less than a day after they explode</a:t>
            </a:r>
          </a:p>
          <a:p>
            <a:r>
              <a:rPr lang="en-US" dirty="0"/>
              <a:t>This leaves us with a lot of images where supernova hasn’t happened yet but does later on</a:t>
            </a:r>
          </a:p>
          <a:p>
            <a:r>
              <a:rPr lang="en-US" dirty="0"/>
              <a:t>Could there be pre-explosion outbursts in these images? </a:t>
            </a:r>
          </a:p>
        </p:txBody>
      </p:sp>
      <p:pic>
        <p:nvPicPr>
          <p:cNvPr id="5" name="Picture 4" descr="A picture containing building, tree, photo, outdoor&#10;&#10;Description automatically generated">
            <a:extLst>
              <a:ext uri="{FF2B5EF4-FFF2-40B4-BE49-F238E27FC236}">
                <a16:creationId xmlns:a16="http://schemas.microsoft.com/office/drawing/2014/main" id="{08A04814-A73D-4C1C-8E4A-038AAE4D72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782" y="4371445"/>
            <a:ext cx="6526436" cy="21214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D523D37-0AC8-4C94-8D34-8D8CF5E52B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99721" y="6075082"/>
            <a:ext cx="421216" cy="7187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EA7E57B-EB84-4E35-90CF-C42111D7CB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62" y="6174665"/>
            <a:ext cx="609601" cy="51957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C30A257-9BF9-4914-AA4C-0628516D3BA0}"/>
              </a:ext>
            </a:extLst>
          </p:cNvPr>
          <p:cNvSpPr txBox="1"/>
          <p:nvPr/>
        </p:nvSpPr>
        <p:spPr>
          <a:xfrm>
            <a:off x="5123811" y="6507299"/>
            <a:ext cx="19443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Image Credit: </a:t>
            </a:r>
            <a:r>
              <a:rPr lang="en-US" sz="1200" i="1" dirty="0"/>
              <a:t>DLT40 Survey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78119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2AAD-E641-4799-91D8-897CF3594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Aperture Photometry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A1D6D-2FE1-420A-A731-65D0BBB81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95796" cy="4351338"/>
          </a:xfrm>
        </p:spPr>
        <p:txBody>
          <a:bodyPr/>
          <a:lstStyle/>
          <a:p>
            <a:r>
              <a:rPr lang="en-US" dirty="0"/>
              <a:t>Make a Python script to count how many photons hit the detector, and see if any hit where the supernova progenitor is. </a:t>
            </a:r>
          </a:p>
          <a:p>
            <a:r>
              <a:rPr lang="en-US" dirty="0"/>
              <a:t>If the script counts more photons than those that come from the sky, then maybe there was a pre-explosion outburst.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BC5FF8-9AA8-4FF0-A7E0-1FC9F5BC1670}"/>
              </a:ext>
            </a:extLst>
          </p:cNvPr>
          <p:cNvSpPr txBox="1"/>
          <p:nvPr/>
        </p:nvSpPr>
        <p:spPr>
          <a:xfrm>
            <a:off x="7374467" y="5846544"/>
            <a:ext cx="2319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Are these red dots all actual detections?</a:t>
            </a: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A5C11466-F828-4BB5-B3AF-AFC4161420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2" y="1820073"/>
            <a:ext cx="4876798" cy="36575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85F228D-FACF-4296-BF9E-6B431473F8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99721" y="6075082"/>
            <a:ext cx="421216" cy="7187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3368F0-E008-4FCA-8C9A-CDF5F65A2D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62" y="6174665"/>
            <a:ext cx="609601" cy="51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49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</TotalTime>
  <Words>710</Words>
  <Application>Microsoft Office PowerPoint</Application>
  <PresentationFormat>Widescreen</PresentationFormat>
  <Paragraphs>66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Looking for Pre-Supernova Outbursts in the DLT40 Survey</vt:lpstr>
      <vt:lpstr>What is a Pre-Supernova Outburst? </vt:lpstr>
      <vt:lpstr>Why do we care? Massive Star Death!</vt:lpstr>
      <vt:lpstr>Other Potential Benefits</vt:lpstr>
      <vt:lpstr>Stellar Death: The Simplified View</vt:lpstr>
      <vt:lpstr>Stellar Death: Wave Heating</vt:lpstr>
      <vt:lpstr>Stellar Death: Other Processes</vt:lpstr>
      <vt:lpstr>DLT40 and the Search for Pre-SN Outbursts</vt:lpstr>
      <vt:lpstr>Aperture Photometry</vt:lpstr>
      <vt:lpstr>Challenges with Python Photometry</vt:lpstr>
      <vt:lpstr>Acknowledgements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Zhou-Wright</dc:creator>
  <cp:lastModifiedBy>Steven Zhou-Wright</cp:lastModifiedBy>
  <cp:revision>18</cp:revision>
  <dcterms:created xsi:type="dcterms:W3CDTF">2019-04-01T00:04:57Z</dcterms:created>
  <dcterms:modified xsi:type="dcterms:W3CDTF">2019-04-02T03:47:46Z</dcterms:modified>
</cp:coreProperties>
</file>